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58" r:id="rId5"/>
    <p:sldId id="265" r:id="rId6"/>
    <p:sldId id="259" r:id="rId7"/>
    <p:sldId id="266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82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6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7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10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413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31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2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286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29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29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6841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790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4159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448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41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16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DD02C-3259-4022-AAAE-1A0ED9AD7FC9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A386F74-EB56-411A-9F65-51185C898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70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3D </a:t>
            </a:r>
            <a:r>
              <a:rPr lang="en-US" dirty="0" smtClean="0"/>
              <a:t>Printing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Student’s Name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/>
              <a:t>Institution Affiliation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987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4725988" cy="3777622"/>
          </a:xfrm>
        </p:spPr>
        <p:txBody>
          <a:bodyPr/>
          <a:lstStyle/>
          <a:p>
            <a:r>
              <a:rPr lang="en-US" dirty="0" smtClean="0"/>
              <a:t>3D printing is one of the most revolutionary technologies of the 21 century.</a:t>
            </a:r>
          </a:p>
          <a:p>
            <a:r>
              <a:rPr lang="en-US" dirty="0" smtClean="0"/>
              <a:t>It Provides consistent </a:t>
            </a:r>
            <a:r>
              <a:rPr lang="en-US" dirty="0"/>
              <a:t>product quality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</a:t>
            </a:r>
            <a:r>
              <a:rPr lang="en-US" dirty="0"/>
              <a:t>involves layering materials such as composites, plastics, and biomaterials to develop objects that vary in color, rigidity, shape, and </a:t>
            </a:r>
            <a:r>
              <a:rPr lang="en-US" dirty="0" smtClean="0"/>
              <a:t>size.</a:t>
            </a:r>
          </a:p>
          <a:p>
            <a:r>
              <a:rPr lang="en-US" dirty="0"/>
              <a:t>.  It enables individuals to create complex shapes using less material compared to conventional manufacturing techniques.  </a:t>
            </a:r>
            <a:endParaRPr lang="en-US" dirty="0" smtClean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2133599"/>
            <a:ext cx="3807912" cy="390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254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3D Printing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4124409" cy="3777622"/>
          </a:xfrm>
        </p:spPr>
        <p:txBody>
          <a:bodyPr/>
          <a:lstStyle/>
          <a:p>
            <a:r>
              <a:rPr lang="en-US" dirty="0" smtClean="0"/>
              <a:t>Fusion deposition modeling.</a:t>
            </a:r>
          </a:p>
          <a:p>
            <a:r>
              <a:rPr lang="en-US" dirty="0" err="1" smtClean="0"/>
              <a:t>Stereolithography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Thermal </a:t>
            </a:r>
            <a:r>
              <a:rPr lang="en-US" dirty="0"/>
              <a:t>inkjet </a:t>
            </a:r>
            <a:r>
              <a:rPr lang="en-US" dirty="0" smtClean="0"/>
              <a:t>printing.</a:t>
            </a:r>
          </a:p>
          <a:p>
            <a:r>
              <a:rPr lang="en-US" dirty="0" smtClean="0"/>
              <a:t>Laser sintering.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621" y="1815752"/>
            <a:ext cx="47244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18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5135062" cy="3777622"/>
          </a:xfrm>
        </p:spPr>
        <p:txBody>
          <a:bodyPr/>
          <a:lstStyle/>
          <a:p>
            <a:r>
              <a:rPr lang="en-US" dirty="0"/>
              <a:t>U</a:t>
            </a:r>
            <a:r>
              <a:rPr lang="en-US" dirty="0" smtClean="0"/>
              <a:t>se diverse printer technologies, resolutions, speeds, and thousands of materials.</a:t>
            </a:r>
          </a:p>
          <a:p>
            <a:r>
              <a:rPr lang="en-US" dirty="0" smtClean="0"/>
              <a:t>It </a:t>
            </a:r>
            <a:r>
              <a:rPr lang="en-US" dirty="0"/>
              <a:t>develop a 3D object in any shape, as defined by the computer-aided design </a:t>
            </a:r>
            <a:r>
              <a:rPr lang="en-US" dirty="0" smtClean="0"/>
              <a:t>file.</a:t>
            </a:r>
          </a:p>
          <a:p>
            <a:r>
              <a:rPr lang="en-US" dirty="0" smtClean="0"/>
              <a:t>It starts </a:t>
            </a:r>
            <a:r>
              <a:rPr lang="en-US" dirty="0"/>
              <a:t>by developing a graphic model of an item to be printed </a:t>
            </a:r>
            <a:r>
              <a:rPr lang="en-US" dirty="0" smtClean="0"/>
              <a:t>digitally.</a:t>
            </a:r>
          </a:p>
          <a:p>
            <a:r>
              <a:rPr lang="en-US" dirty="0"/>
              <a:t>It constructs a one-layer 3D model at a </a:t>
            </a:r>
            <a:r>
              <a:rPr lang="en-US" dirty="0" smtClean="0"/>
              <a:t>time.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274" y="2133600"/>
            <a:ext cx="4240713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264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tep in 3D </a:t>
            </a:r>
            <a:r>
              <a:rPr lang="en-US" dirty="0"/>
              <a:t>P</a:t>
            </a:r>
            <a:r>
              <a:rPr lang="en-US" dirty="0" smtClean="0"/>
              <a:t>rinting Procedures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4725988" cy="377762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3D </a:t>
            </a:r>
            <a:r>
              <a:rPr lang="en-US" dirty="0" smtClean="0"/>
              <a:t>modeling.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Slicing </a:t>
            </a:r>
            <a:r>
              <a:rPr lang="en-US" dirty="0"/>
              <a:t>the </a:t>
            </a:r>
            <a:r>
              <a:rPr lang="en-US" dirty="0" smtClean="0"/>
              <a:t>model.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Deposition of layers of molten plastic or powder.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</a:t>
            </a:r>
            <a:r>
              <a:rPr lang="en-US" dirty="0" smtClean="0"/>
              <a:t>evelops </a:t>
            </a:r>
            <a:r>
              <a:rPr lang="en-US" dirty="0"/>
              <a:t>the item's basis moving the </a:t>
            </a:r>
            <a:r>
              <a:rPr lang="en-US" dirty="0" smtClean="0"/>
              <a:t>pattern.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803748"/>
            <a:ext cx="4215530" cy="335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390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5881020" cy="377762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Revolutionizing </a:t>
            </a:r>
            <a:r>
              <a:rPr lang="en-US" dirty="0"/>
              <a:t>large markets such as the automobile, architectural and medical industries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Currently, most </a:t>
            </a:r>
            <a:r>
              <a:rPr lang="en-US" dirty="0"/>
              <a:t>healthcare facilities have used 3D offset lithography to provide their personnel with much required protective equipment and ventilators to confront COVID-19</a:t>
            </a:r>
            <a:r>
              <a:rPr lang="en-US" dirty="0" smtClean="0"/>
              <a:t>.</a:t>
            </a:r>
          </a:p>
          <a:p>
            <a:r>
              <a:rPr lang="en-US" dirty="0"/>
              <a:t>Organizations globally employ 3D printers in developing their prototypes within a short time rather than wasting resources and time in development and research</a:t>
            </a:r>
            <a:r>
              <a:rPr lang="en-US" dirty="0" smtClean="0"/>
              <a:t>.</a:t>
            </a:r>
          </a:p>
          <a:p>
            <a:r>
              <a:rPr lang="en-US" dirty="0"/>
              <a:t>The aviation domains use 3D printing in multiple ways, like printing cobalt-chrome fuel nozzles for aircraft engines</a:t>
            </a:r>
            <a:r>
              <a:rPr lang="en-US" dirty="0" smtClean="0"/>
              <a:t>.</a:t>
            </a:r>
            <a:endParaRPr lang="en-US" dirty="0" smtClean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233" y="2133600"/>
            <a:ext cx="3299402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673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Today </a:t>
            </a:r>
            <a:r>
              <a:rPr lang="en-US" dirty="0"/>
              <a:t>Cont'd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5616325" cy="377762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Utilized </a:t>
            </a:r>
            <a:r>
              <a:rPr lang="en-US" dirty="0"/>
              <a:t>in construction where some companies print parts prefab while others do it on-site. </a:t>
            </a:r>
            <a:endParaRPr lang="en-US" dirty="0" smtClean="0"/>
          </a:p>
          <a:p>
            <a:r>
              <a:rPr lang="en-US" dirty="0"/>
              <a:t>Municipalities and nonprofits globally are opting for 3D lithography to resolve the global crisis of homeless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Consumer </a:t>
            </a:r>
            <a:r>
              <a:rPr lang="en-US" dirty="0"/>
              <a:t>products like footwear, eyewear, and jewelry have also been printed in 3D</a:t>
            </a:r>
            <a:r>
              <a:rPr lang="en-US" dirty="0" smtClean="0"/>
              <a:t>.</a:t>
            </a:r>
          </a:p>
          <a:p>
            <a:r>
              <a:rPr lang="en-US" dirty="0"/>
              <a:t>Learning institutions globally employ 3D printers to create hands-on learning in the classroom by printing robotic pieces and three-dimensional dinosaurs. </a:t>
            </a:r>
            <a:endParaRPr lang="en-US" dirty="0" smtClean="0"/>
          </a:p>
          <a:p>
            <a:r>
              <a:rPr lang="en-US" dirty="0"/>
              <a:t>3D laser printers are employed in the food sector to craft burgers, pizza, and gingerbread houses through mind-blowing technology.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5537" y="2133600"/>
            <a:ext cx="3485720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723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in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5520072" cy="377762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It </a:t>
            </a:r>
            <a:r>
              <a:rPr lang="en-US" dirty="0"/>
              <a:t>enables fast and improved output quality, tangible and customized designs, and cost-effectiveness. </a:t>
            </a:r>
            <a:endParaRPr lang="en-US" dirty="0" smtClean="0"/>
          </a:p>
          <a:p>
            <a:r>
              <a:rPr lang="en-US" dirty="0"/>
              <a:t>3D printers are flexible, fast, and precise, enabling them to guarantee a moral nature in the future of mass production. </a:t>
            </a:r>
            <a:endParaRPr lang="en-US" dirty="0" smtClean="0"/>
          </a:p>
          <a:p>
            <a:r>
              <a:rPr lang="en-US" dirty="0"/>
              <a:t>The prospect of space tourism will depend on 3D made rockets that are custom-printed through a branded alloy metal to maximize payload capability and reduce assembly </a:t>
            </a:r>
            <a:r>
              <a:rPr lang="en-US" dirty="0" smtClean="0"/>
              <a:t>time.</a:t>
            </a:r>
          </a:p>
          <a:p>
            <a:r>
              <a:rPr lang="en-US" dirty="0"/>
              <a:t>. 3D food printers are expected to empower the global </a:t>
            </a:r>
            <a:r>
              <a:rPr lang="en-US" dirty="0" smtClean="0"/>
              <a:t>population.</a:t>
            </a:r>
          </a:p>
          <a:p>
            <a:r>
              <a:rPr lang="en-US" dirty="0"/>
              <a:t>3 D printing will revolutionize home construction, making it more efficient and cheaper</a:t>
            </a:r>
            <a:r>
              <a:rPr lang="en-US" dirty="0" smtClean="0"/>
              <a:t>.</a:t>
            </a:r>
            <a:endParaRPr lang="en-US" dirty="0" smtClean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9284" y="2133600"/>
            <a:ext cx="3570514" cy="4123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29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5471946" cy="377762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Regulatory </a:t>
            </a:r>
            <a:r>
              <a:rPr lang="en-US" dirty="0"/>
              <a:t>issues can play an enormous factor in bio-printing. </a:t>
            </a:r>
            <a:endParaRPr lang="en-US" dirty="0" smtClean="0"/>
          </a:p>
          <a:p>
            <a:r>
              <a:rPr lang="en-US" dirty="0"/>
              <a:t>3D printing has benefited the prosthetics domain by developing imitation of hands, arms, and legs for a cheaper </a:t>
            </a:r>
            <a:r>
              <a:rPr lang="en-US" dirty="0" smtClean="0"/>
              <a:t>cost.</a:t>
            </a:r>
          </a:p>
          <a:p>
            <a:r>
              <a:rPr lang="en-US" dirty="0" smtClean="0"/>
              <a:t>3 </a:t>
            </a:r>
            <a:r>
              <a:rPr lang="en-US" dirty="0"/>
              <a:t>D printing enables essential and new medical tools to get into the hands of individuals who require </a:t>
            </a:r>
            <a:r>
              <a:rPr lang="en-US" dirty="0" smtClean="0"/>
              <a:t>them.</a:t>
            </a:r>
          </a:p>
          <a:p>
            <a:r>
              <a:rPr lang="en-US" dirty="0"/>
              <a:t>Scientists have successfully 3D printed a mini human heart from stem </a:t>
            </a:r>
            <a:r>
              <a:rPr lang="en-US" dirty="0" smtClean="0"/>
              <a:t>cells.</a:t>
            </a:r>
          </a:p>
          <a:p>
            <a:r>
              <a:rPr lang="en-US" dirty="0"/>
              <a:t>3 D lithography is deployed to create substantial prosthodontics </a:t>
            </a:r>
            <a:r>
              <a:rPr lang="en-US" dirty="0" smtClean="0"/>
              <a:t>approaches.</a:t>
            </a:r>
          </a:p>
          <a:p>
            <a:r>
              <a:rPr lang="en-US" dirty="0" smtClean="0"/>
              <a:t>It </a:t>
            </a:r>
            <a:r>
              <a:rPr lang="en-US" dirty="0"/>
              <a:t>is deployed in eyewear frames since a person's measurements are easy to process in the end product</a:t>
            </a:r>
            <a:r>
              <a:rPr lang="en-US" dirty="0" smtClean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1158" y="1707019"/>
            <a:ext cx="3603973" cy="420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66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5929146" cy="377762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 the future, more complex structures will be possible for medical research. </a:t>
            </a:r>
            <a:endParaRPr lang="en-US" dirty="0" smtClean="0"/>
          </a:p>
          <a:p>
            <a:r>
              <a:rPr lang="en-US" dirty="0"/>
              <a:t>3D </a:t>
            </a:r>
            <a:r>
              <a:rPr lang="en-US" dirty="0" err="1"/>
              <a:t>bioprinting</a:t>
            </a:r>
            <a:r>
              <a:rPr lang="en-US" dirty="0"/>
              <a:t> may be one of the most significant medical developments of all time</a:t>
            </a:r>
            <a:r>
              <a:rPr lang="en-US" dirty="0" smtClean="0"/>
              <a:t>.</a:t>
            </a:r>
          </a:p>
          <a:p>
            <a:r>
              <a:rPr lang="en-US" dirty="0"/>
              <a:t>3D printers will be used to create working organs for the patients waiting for transplants. </a:t>
            </a:r>
            <a:endParaRPr lang="en-US" dirty="0" smtClean="0"/>
          </a:p>
          <a:p>
            <a:r>
              <a:rPr lang="en-US" dirty="0"/>
              <a:t>3D printed heart will function inside an animal or a human</a:t>
            </a:r>
            <a:r>
              <a:rPr lang="en-US" dirty="0" smtClean="0"/>
              <a:t>.</a:t>
            </a:r>
          </a:p>
          <a:p>
            <a:r>
              <a:rPr lang="en-US" dirty="0"/>
              <a:t>3D scan of patients will help in developing custom-built </a:t>
            </a:r>
            <a:r>
              <a:rPr lang="en-US" dirty="0" smtClean="0"/>
              <a:t>prosthetics.</a:t>
            </a:r>
          </a:p>
          <a:p>
            <a:r>
              <a:rPr lang="en-US" dirty="0"/>
              <a:t>Customized bone replacements will be done through 3D printing.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8358" y="2133600"/>
            <a:ext cx="3368842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253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Dawood</a:t>
            </a:r>
            <a:r>
              <a:rPr lang="en-US" dirty="0"/>
              <a:t>, A., Marti, B. M., </a:t>
            </a:r>
            <a:r>
              <a:rPr lang="en-US" dirty="0" err="1"/>
              <a:t>Sauret</a:t>
            </a:r>
            <a:r>
              <a:rPr lang="en-US" dirty="0"/>
              <a:t>-Jackson, V., &amp; </a:t>
            </a:r>
            <a:r>
              <a:rPr lang="en-US" dirty="0" err="1"/>
              <a:t>Darwood</a:t>
            </a:r>
            <a:r>
              <a:rPr lang="en-US" dirty="0"/>
              <a:t>, A. (2015). 3D printing in dentistry. </a:t>
            </a:r>
            <a:r>
              <a:rPr lang="en-US" i="1" dirty="0"/>
              <a:t>British dental journal</a:t>
            </a:r>
            <a:r>
              <a:rPr lang="en-US" dirty="0"/>
              <a:t>, </a:t>
            </a:r>
            <a:r>
              <a:rPr lang="en-US" i="1" dirty="0"/>
              <a:t>219</a:t>
            </a:r>
            <a:r>
              <a:rPr lang="en-US" dirty="0"/>
              <a:t>(11), 521-529.</a:t>
            </a:r>
            <a:endParaRPr lang="en-US" dirty="0" smtClean="0">
              <a:effectLst/>
            </a:endParaRPr>
          </a:p>
          <a:p>
            <a:r>
              <a:rPr lang="en-US" dirty="0"/>
              <a:t>Martin, J. H., Yahata, B. D., Hundley, J. M., Mayer, J. A., </a:t>
            </a:r>
            <a:r>
              <a:rPr lang="en-US" dirty="0" err="1"/>
              <a:t>Schaedler</a:t>
            </a:r>
            <a:r>
              <a:rPr lang="en-US" dirty="0"/>
              <a:t>, T. A., &amp; Pollock, T. M. (2017). 3D printing of high-strength aluminum alloys. </a:t>
            </a:r>
            <a:r>
              <a:rPr lang="en-US" i="1" dirty="0"/>
              <a:t>Nature</a:t>
            </a:r>
            <a:r>
              <a:rPr lang="en-US" dirty="0"/>
              <a:t>, </a:t>
            </a:r>
            <a:r>
              <a:rPr lang="en-US" i="1" dirty="0"/>
              <a:t>549</a:t>
            </a:r>
            <a:r>
              <a:rPr lang="en-US" dirty="0"/>
              <a:t>(7672), 365-369.</a:t>
            </a:r>
            <a:endParaRPr lang="en-US" dirty="0" smtClean="0">
              <a:effectLst/>
            </a:endParaRPr>
          </a:p>
          <a:p>
            <a:r>
              <a:rPr lang="en-US" dirty="0"/>
              <a:t>Paul, G. M., </a:t>
            </a:r>
            <a:r>
              <a:rPr lang="en-US" dirty="0" err="1"/>
              <a:t>Rezaienia</a:t>
            </a:r>
            <a:r>
              <a:rPr lang="en-US" dirty="0"/>
              <a:t>, A., Wen, P., </a:t>
            </a:r>
            <a:r>
              <a:rPr lang="en-US" dirty="0" err="1"/>
              <a:t>Condoor</a:t>
            </a:r>
            <a:r>
              <a:rPr lang="en-US" dirty="0"/>
              <a:t>, S., </a:t>
            </a:r>
            <a:r>
              <a:rPr lang="en-US" dirty="0" err="1"/>
              <a:t>Parkar</a:t>
            </a:r>
            <a:r>
              <a:rPr lang="en-US" dirty="0"/>
              <a:t>, N., King, W., &amp; </a:t>
            </a:r>
            <a:r>
              <a:rPr lang="en-US" dirty="0" err="1"/>
              <a:t>Korakianitis</a:t>
            </a:r>
            <a:r>
              <a:rPr lang="en-US" dirty="0"/>
              <a:t>, T. (2018). Medical applications for 3d printing: Recent developments. </a:t>
            </a:r>
            <a:r>
              <a:rPr lang="en-US" i="1" dirty="0"/>
              <a:t>Missouri medicine</a:t>
            </a:r>
            <a:r>
              <a:rPr lang="en-US" dirty="0"/>
              <a:t>, </a:t>
            </a:r>
            <a:r>
              <a:rPr lang="en-US" i="1" dirty="0"/>
              <a:t>115</a:t>
            </a:r>
            <a:r>
              <a:rPr lang="en-US" dirty="0"/>
              <a:t>(1), 75.</a:t>
            </a:r>
            <a:endParaRPr lang="en-US" dirty="0" smtClean="0">
              <a:effectLst/>
            </a:endParaRPr>
          </a:p>
          <a:p>
            <a:r>
              <a:rPr lang="en-US" dirty="0" err="1"/>
              <a:t>Sakin</a:t>
            </a:r>
            <a:r>
              <a:rPr lang="en-US" dirty="0"/>
              <a:t>, M., &amp; </a:t>
            </a:r>
            <a:r>
              <a:rPr lang="en-US" dirty="0" err="1"/>
              <a:t>Kiroglu</a:t>
            </a:r>
            <a:r>
              <a:rPr lang="en-US" dirty="0"/>
              <a:t>, Y. C. (2017). 3D Printing of Buildings: Construction of the Sustainable Houses of the Future by BIM. </a:t>
            </a:r>
            <a:r>
              <a:rPr lang="en-US" i="1" dirty="0"/>
              <a:t>Energy </a:t>
            </a:r>
            <a:r>
              <a:rPr lang="en-US" i="1" dirty="0" err="1"/>
              <a:t>Procedia</a:t>
            </a:r>
            <a:r>
              <a:rPr lang="en-US" dirty="0"/>
              <a:t>, </a:t>
            </a:r>
            <a:r>
              <a:rPr lang="en-US" i="1" dirty="0"/>
              <a:t>134</a:t>
            </a:r>
            <a:r>
              <a:rPr lang="en-US" dirty="0"/>
              <a:t>, 702-711</a:t>
            </a:r>
            <a:r>
              <a:rPr lang="en-US" dirty="0" smtClean="0"/>
              <a:t>.</a:t>
            </a:r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1878889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</TotalTime>
  <Words>657</Words>
  <Application>Microsoft Office PowerPoint</Application>
  <PresentationFormat>Widescreen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Wisp</vt:lpstr>
      <vt:lpstr>3D Printing</vt:lpstr>
      <vt:lpstr>Introduction</vt:lpstr>
      <vt:lpstr>Types of 3D Printing</vt:lpstr>
      <vt:lpstr>How Does it Work?</vt:lpstr>
      <vt:lpstr>Step in 3D Printing Procedures </vt:lpstr>
      <vt:lpstr>Business Today</vt:lpstr>
      <vt:lpstr>Business Today Cont'd</vt:lpstr>
      <vt:lpstr>Business in the Future</vt:lpstr>
      <vt:lpstr>Human Today</vt:lpstr>
      <vt:lpstr>Human Future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Printing</dc:title>
  <dc:creator>user</dc:creator>
  <cp:lastModifiedBy>user</cp:lastModifiedBy>
  <cp:revision>4</cp:revision>
  <dcterms:created xsi:type="dcterms:W3CDTF">2020-10-13T03:13:42Z</dcterms:created>
  <dcterms:modified xsi:type="dcterms:W3CDTF">2020-10-13T03:36:10Z</dcterms:modified>
</cp:coreProperties>
</file>